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11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5075D-DF5A-4EE3-9021-C42B47795FE4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DB220-C1FA-42AA-B1B5-F3DBF38621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0795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5075D-DF5A-4EE3-9021-C42B47795FE4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DB220-C1FA-42AA-B1B5-F3DBF38621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84674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5075D-DF5A-4EE3-9021-C42B47795FE4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DB220-C1FA-42AA-B1B5-F3DBF38621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8536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5075D-DF5A-4EE3-9021-C42B47795FE4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DB220-C1FA-42AA-B1B5-F3DBF38621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08779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5075D-DF5A-4EE3-9021-C42B47795FE4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DB220-C1FA-42AA-B1B5-F3DBF38621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17025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5075D-DF5A-4EE3-9021-C42B47795FE4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DB220-C1FA-42AA-B1B5-F3DBF38621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62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5075D-DF5A-4EE3-9021-C42B47795FE4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DB220-C1FA-42AA-B1B5-F3DBF38621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94363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5075D-DF5A-4EE3-9021-C42B47795FE4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DB220-C1FA-42AA-B1B5-F3DBF38621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51603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5075D-DF5A-4EE3-9021-C42B47795FE4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DB220-C1FA-42AA-B1B5-F3DBF38621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27389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5075D-DF5A-4EE3-9021-C42B47795FE4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DB220-C1FA-42AA-B1B5-F3DBF38621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4169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5075D-DF5A-4EE3-9021-C42B47795FE4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DB220-C1FA-42AA-B1B5-F3DBF38621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9311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15075D-DF5A-4EE3-9021-C42B47795FE4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EDB220-C1FA-42AA-B1B5-F3DBF38621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5890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3327" y="76200"/>
            <a:ext cx="8229600" cy="639762"/>
          </a:xfrm>
        </p:spPr>
        <p:txBody>
          <a:bodyPr>
            <a:noAutofit/>
          </a:bodyPr>
          <a:lstStyle/>
          <a:p>
            <a:r>
              <a:rPr lang="en-US" sz="2800" b="1" dirty="0" smtClean="0"/>
              <a:t>Sample Mean Compared to a Given Population Mean</a:t>
            </a:r>
            <a:endParaRPr lang="en-US" sz="28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95261387"/>
              </p:ext>
            </p:extLst>
          </p:nvPr>
        </p:nvGraphicFramePr>
        <p:xfrm>
          <a:off x="1854200" y="1424462"/>
          <a:ext cx="7162800" cy="5303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581400"/>
                <a:gridCol w="3581400"/>
              </a:tblGrid>
              <a:tr h="2188509">
                <a:tc>
                  <a:txBody>
                    <a:bodyPr/>
                    <a:lstStyle/>
                    <a:p>
                      <a:pPr algn="ctr"/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Correct Conclusion :</a:t>
                      </a:r>
                      <a:endParaRPr lang="en-US" sz="14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rtl="0" fontAlgn="ctr"/>
                      <a:r>
                        <a:rPr lang="en-US" sz="14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1) "I do not reject the null  hypothesis because...p-value ≥ alpha"</a:t>
                      </a:r>
                    </a:p>
                    <a:p>
                      <a:pPr rtl="0" fontAlgn="ctr"/>
                      <a:endParaRPr lang="en-US" sz="1400" b="0" i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rtl="0" fontAlgn="ctr"/>
                      <a:r>
                        <a:rPr lang="en-US" sz="14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2) "There is NOT sufficient statistical evidence to reject Ho. I conclude that there the true population means</a:t>
                      </a:r>
                      <a:r>
                        <a:rPr lang="en-US" sz="14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is </a:t>
                      </a:r>
                      <a:r>
                        <a:rPr lang="en-US" sz="1400" dirty="0" err="1" smtClean="0"/>
                        <a:t>u</a:t>
                      </a:r>
                      <a:r>
                        <a:rPr lang="en-US" sz="1400" baseline="-25000" dirty="0" err="1" smtClean="0"/>
                        <a:t>o</a:t>
                      </a:r>
                      <a:r>
                        <a:rPr lang="en-US" sz="1400" baseline="-25000" dirty="0" smtClean="0"/>
                        <a:t> </a:t>
                      </a:r>
                      <a:r>
                        <a:rPr lang="en-US" sz="1400" i="1" dirty="0" smtClean="0"/>
                        <a:t>(the given value)</a:t>
                      </a:r>
                      <a:r>
                        <a:rPr lang="en-US" sz="14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”</a:t>
                      </a:r>
                    </a:p>
                    <a:p>
                      <a:r>
                        <a:rPr lang="en-US" sz="14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OR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2)</a:t>
                      </a:r>
                      <a:r>
                        <a:rPr lang="en-US" sz="1400" i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“There is NOT sufficient </a:t>
                      </a:r>
                      <a:r>
                        <a:rPr lang="en-US" sz="1400" b="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statistical</a:t>
                      </a:r>
                      <a:r>
                        <a:rPr lang="en-US" sz="14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i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evidence to reject Ho therefore the true population mean is NOT different than</a:t>
                      </a:r>
                      <a:r>
                        <a:rPr lang="en-US" sz="14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dirty="0" err="1" smtClean="0"/>
                        <a:t>u</a:t>
                      </a:r>
                      <a:r>
                        <a:rPr lang="en-US" sz="1400" baseline="-25000" dirty="0" err="1" smtClean="0"/>
                        <a:t>o</a:t>
                      </a:r>
                      <a:r>
                        <a:rPr lang="en-US" sz="1400" i="1" dirty="0" smtClean="0"/>
                        <a:t>.</a:t>
                      </a:r>
                      <a:r>
                        <a:rPr lang="en-US" sz="14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” 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[watch out for double-negatives!]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sz="1400" b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Type II </a:t>
                      </a:r>
                      <a:endParaRPr lang="en-US" sz="14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Error</a:t>
                      </a:r>
                      <a:endParaRPr lang="en-US" sz="14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sz="1400" dirty="0"/>
                    </a:p>
                  </a:txBody>
                  <a:tcPr/>
                </a:tc>
              </a:tr>
              <a:tr h="2612091">
                <a:tc>
                  <a:txBody>
                    <a:bodyPr/>
                    <a:lstStyle/>
                    <a:p>
                      <a:endParaRPr lang="en-US" sz="1400" b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sz="1400" b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Type I</a:t>
                      </a:r>
                      <a:endParaRPr lang="en-US" sz="14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Error</a:t>
                      </a:r>
                      <a:endParaRPr lang="en-US" sz="14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Correct Conclusion :</a:t>
                      </a:r>
                      <a:endParaRPr lang="en-US" sz="14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rtl="0" fontAlgn="ctr"/>
                      <a:r>
                        <a:rPr lang="en-US" sz="14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1) "I reject the null hypothesis because....p-value &lt; alpha"</a:t>
                      </a:r>
                    </a:p>
                    <a:p>
                      <a:pPr rtl="0" fontAlgn="ctr"/>
                      <a:endParaRPr lang="en-US" sz="1400" b="0" i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2) </a:t>
                      </a:r>
                      <a:r>
                        <a:rPr lang="en-US" sz="140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“There is sufficient </a:t>
                      </a:r>
                      <a:r>
                        <a:rPr lang="en-US" sz="14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statistical</a:t>
                      </a:r>
                      <a:r>
                        <a:rPr lang="en-US" sz="140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evidence that the true population mean is different than</a:t>
                      </a:r>
                      <a:r>
                        <a:rPr lang="en-US" sz="14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dirty="0" err="1" smtClean="0"/>
                        <a:t>u</a:t>
                      </a:r>
                      <a:r>
                        <a:rPr lang="en-US" sz="1400" baseline="-25000" dirty="0" err="1" smtClean="0"/>
                        <a:t>o</a:t>
                      </a:r>
                      <a:r>
                        <a:rPr lang="en-US" sz="1400" baseline="-25000" dirty="0" smtClean="0"/>
                        <a:t> </a:t>
                      </a:r>
                      <a:r>
                        <a:rPr lang="en-US" sz="1400" i="1" dirty="0" smtClean="0"/>
                        <a:t>(the given value).</a:t>
                      </a:r>
                      <a:r>
                        <a:rPr lang="en-US" sz="14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    </a:t>
                      </a:r>
                      <a:r>
                        <a:rPr lang="en-US" sz="140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[or less than…  or greater than...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]"</a:t>
                      </a:r>
                    </a:p>
                    <a:p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OR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2)</a:t>
                      </a:r>
                      <a:r>
                        <a:rPr lang="en-US" sz="140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"There is sufficient statistical</a:t>
                      </a:r>
                      <a:r>
                        <a:rPr lang="en-US" sz="1400" b="0" i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evidence that</a:t>
                      </a:r>
                      <a:r>
                        <a:rPr lang="en-US" sz="140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the true population mean is NOT equal</a:t>
                      </a:r>
                      <a:r>
                        <a:rPr lang="en-US" sz="1400" i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to </a:t>
                      </a:r>
                      <a:r>
                        <a:rPr lang="en-US" sz="1400" i="1" dirty="0" err="1" smtClean="0"/>
                        <a:t>u</a:t>
                      </a:r>
                      <a:r>
                        <a:rPr lang="en-US" sz="1400" i="1" baseline="-25000" dirty="0" err="1" smtClean="0"/>
                        <a:t>o</a:t>
                      </a:r>
                      <a:r>
                        <a:rPr lang="en-US" sz="1400" i="1" baseline="-25000" dirty="0" smtClean="0"/>
                        <a:t> </a:t>
                      </a:r>
                      <a:r>
                        <a:rPr lang="en-US" sz="140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[or less than…  or greater than...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]"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1854200" y="685800"/>
            <a:ext cx="67818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b="1" dirty="0" smtClean="0"/>
              <a:t>The Starting </a:t>
            </a:r>
            <a:r>
              <a:rPr lang="en-US" sz="1600" b="1" i="1" dirty="0" smtClean="0"/>
              <a:t>Assumption</a:t>
            </a:r>
            <a:r>
              <a:rPr lang="en-US" sz="1600" b="1" dirty="0" smtClean="0"/>
              <a:t> about the Population</a:t>
            </a: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1600" dirty="0" smtClean="0"/>
              <a:t>Ho  : u = </a:t>
            </a:r>
            <a:r>
              <a:rPr lang="en-US" sz="1600" dirty="0" err="1" smtClean="0"/>
              <a:t>u</a:t>
            </a:r>
            <a:r>
              <a:rPr lang="en-US" sz="1600" baseline="-25000" dirty="0" err="1" smtClean="0"/>
              <a:t>o</a:t>
            </a:r>
            <a:r>
              <a:rPr lang="en-US" sz="1600" baseline="-25000" dirty="0" smtClean="0"/>
              <a:t> </a:t>
            </a:r>
            <a:r>
              <a:rPr lang="en-US" sz="1600" i="1" dirty="0" smtClean="0"/>
              <a:t>(a given value)</a:t>
            </a:r>
            <a:endParaRPr lang="en-US" sz="1600" i="1" dirty="0"/>
          </a:p>
        </p:txBody>
      </p:sp>
      <p:sp>
        <p:nvSpPr>
          <p:cNvPr id="6" name="Rectangle 5"/>
          <p:cNvSpPr/>
          <p:nvPr/>
        </p:nvSpPr>
        <p:spPr>
          <a:xfrm>
            <a:off x="584200" y="2438400"/>
            <a:ext cx="1270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/>
              <a:t>Do NOT Reject</a:t>
            </a:r>
          </a:p>
          <a:p>
            <a:r>
              <a:rPr lang="en-US" sz="1400" dirty="0"/>
              <a:t>Ho</a:t>
            </a:r>
          </a:p>
        </p:txBody>
      </p:sp>
      <p:sp>
        <p:nvSpPr>
          <p:cNvPr id="7" name="Rectangle 6"/>
          <p:cNvSpPr/>
          <p:nvPr/>
        </p:nvSpPr>
        <p:spPr>
          <a:xfrm>
            <a:off x="609600" y="4953000"/>
            <a:ext cx="116147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/>
              <a:t>Reject</a:t>
            </a:r>
          </a:p>
          <a:p>
            <a:r>
              <a:rPr lang="en-US" sz="1400" dirty="0" smtClean="0"/>
              <a:t>Ho</a:t>
            </a:r>
            <a:endParaRPr lang="en-US" sz="1400" dirty="0"/>
          </a:p>
        </p:txBody>
      </p:sp>
      <p:sp>
        <p:nvSpPr>
          <p:cNvPr id="8" name="Rectangle 7"/>
          <p:cNvSpPr/>
          <p:nvPr/>
        </p:nvSpPr>
        <p:spPr>
          <a:xfrm>
            <a:off x="-23091" y="3276600"/>
            <a:ext cx="2286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/>
              <a:t>Our </a:t>
            </a:r>
            <a:r>
              <a:rPr lang="en-US" sz="1600" b="1" dirty="0" smtClean="0"/>
              <a:t>Conclusion from</a:t>
            </a:r>
          </a:p>
          <a:p>
            <a:r>
              <a:rPr lang="en-US" sz="1600" b="1" dirty="0" smtClean="0"/>
              <a:t>the </a:t>
            </a:r>
            <a:r>
              <a:rPr lang="en-US" sz="1600" b="1" dirty="0"/>
              <a:t>Sample Data</a:t>
            </a:r>
            <a:endParaRPr lang="en-US" sz="1600" dirty="0"/>
          </a:p>
        </p:txBody>
      </p:sp>
      <p:sp>
        <p:nvSpPr>
          <p:cNvPr id="9" name="Rectangle 8"/>
          <p:cNvSpPr/>
          <p:nvPr/>
        </p:nvSpPr>
        <p:spPr>
          <a:xfrm>
            <a:off x="2514600" y="1116686"/>
            <a:ext cx="159385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/>
              <a:t>Ho is </a:t>
            </a:r>
            <a:r>
              <a:rPr lang="en-US" sz="1400" dirty="0" smtClean="0"/>
              <a:t>actually TRUE</a:t>
            </a:r>
            <a:endParaRPr lang="en-US" sz="1400" dirty="0"/>
          </a:p>
        </p:txBody>
      </p:sp>
      <p:sp>
        <p:nvSpPr>
          <p:cNvPr id="10" name="Rectangle 9"/>
          <p:cNvSpPr/>
          <p:nvPr/>
        </p:nvSpPr>
        <p:spPr>
          <a:xfrm>
            <a:off x="6324600" y="1116685"/>
            <a:ext cx="18288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/>
              <a:t>Ho is </a:t>
            </a:r>
            <a:r>
              <a:rPr lang="en-US" sz="1400" dirty="0" smtClean="0"/>
              <a:t>actually FALSE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247130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194</Words>
  <Application>Microsoft Office PowerPoint</Application>
  <PresentationFormat>On-screen Show (4:3)</PresentationFormat>
  <Paragraphs>32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Sample Mean Compared to a Given Population Mean</vt:lpstr>
    </vt:vector>
  </TitlesOfParts>
  <Company>ECUSD7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ECUSD7</dc:creator>
  <cp:lastModifiedBy>ECUSD7</cp:lastModifiedBy>
  <cp:revision>16</cp:revision>
  <dcterms:created xsi:type="dcterms:W3CDTF">2017-03-24T14:58:09Z</dcterms:created>
  <dcterms:modified xsi:type="dcterms:W3CDTF">2017-03-24T17:40:45Z</dcterms:modified>
</cp:coreProperties>
</file>