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075D-DF5A-4EE3-9021-C42B47795F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B220-C1FA-42AA-B1B5-F3DBF3862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79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075D-DF5A-4EE3-9021-C42B47795F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B220-C1FA-42AA-B1B5-F3DBF3862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6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075D-DF5A-4EE3-9021-C42B47795F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B220-C1FA-42AA-B1B5-F3DBF3862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53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075D-DF5A-4EE3-9021-C42B47795F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B220-C1FA-42AA-B1B5-F3DBF3862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77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075D-DF5A-4EE3-9021-C42B47795F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B220-C1FA-42AA-B1B5-F3DBF3862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02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075D-DF5A-4EE3-9021-C42B47795F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B220-C1FA-42AA-B1B5-F3DBF3862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075D-DF5A-4EE3-9021-C42B47795F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B220-C1FA-42AA-B1B5-F3DBF3862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3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075D-DF5A-4EE3-9021-C42B47795F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B220-C1FA-42AA-B1B5-F3DBF3862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60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075D-DF5A-4EE3-9021-C42B47795F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B220-C1FA-42AA-B1B5-F3DBF3862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38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075D-DF5A-4EE3-9021-C42B47795F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B220-C1FA-42AA-B1B5-F3DBF3862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16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075D-DF5A-4EE3-9021-C42B47795F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B220-C1FA-42AA-B1B5-F3DBF3862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31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5075D-DF5A-4EE3-9021-C42B47795F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DB220-C1FA-42AA-B1B5-F3DBF3862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8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27" y="76200"/>
            <a:ext cx="8229600" cy="6397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Sample Mean Compared to a Given Population Mean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5261387"/>
              </p:ext>
            </p:extLst>
          </p:nvPr>
        </p:nvGraphicFramePr>
        <p:xfrm>
          <a:off x="1854200" y="1424462"/>
          <a:ext cx="7162800" cy="530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81400"/>
                <a:gridCol w="3581400"/>
              </a:tblGrid>
              <a:tr h="2188509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 Conclusion :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ctr"/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"I do not reject the null  hypothesis because...p-value ≥ alpha"</a:t>
                      </a:r>
                    </a:p>
                    <a:p>
                      <a:pPr rtl="0" fontAlgn="ctr"/>
                      <a:endParaRPr lang="en-US" sz="14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ctr"/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"There is NOT sufficient statistical evidence to reject Ho. I conclude that there the true population means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</a:t>
                      </a:r>
                      <a:r>
                        <a:rPr lang="en-US" sz="1400" dirty="0" err="1" smtClean="0"/>
                        <a:t>u</a:t>
                      </a:r>
                      <a:r>
                        <a:rPr lang="en-US" sz="1400" baseline="-25000" dirty="0" err="1" smtClean="0"/>
                        <a:t>o</a:t>
                      </a:r>
                      <a:r>
                        <a:rPr lang="en-US" sz="1400" baseline="-25000" dirty="0" smtClean="0"/>
                        <a:t> </a:t>
                      </a:r>
                      <a:r>
                        <a:rPr lang="en-US" sz="1400" i="1" dirty="0" smtClean="0"/>
                        <a:t>(the given value)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</a:p>
                    <a:p>
                      <a:r>
                        <a:rPr lang="en-US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</a:t>
                      </a:r>
                      <a:r>
                        <a:rPr lang="en-US" sz="140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“There is NOT sufficient </a:t>
                      </a:r>
                      <a:r>
                        <a:rPr lang="en-US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statistical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evidence to reject Ho therefore the true population mean is NOT different than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dirty="0" err="1" smtClean="0"/>
                        <a:t>u</a:t>
                      </a:r>
                      <a:r>
                        <a:rPr lang="en-US" sz="1400" baseline="-25000" dirty="0" err="1" smtClean="0"/>
                        <a:t>o</a:t>
                      </a:r>
                      <a:r>
                        <a:rPr lang="en-US" sz="1400" i="1" dirty="0" smtClean="0"/>
                        <a:t>.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[watch out for double-negatives!]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Type II 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Error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2612091">
                <a:tc>
                  <a:txBody>
                    <a:bodyPr/>
                    <a:lstStyle/>
                    <a:p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Type I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Error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 Conclusion :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ctr"/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"I reject the null hypothesis because....p-value &lt; alpha"</a:t>
                      </a:r>
                    </a:p>
                    <a:p>
                      <a:pPr rtl="0" fontAlgn="ctr"/>
                      <a:endParaRPr lang="en-US" sz="14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</a:t>
                      </a:r>
                      <a:r>
                        <a:rPr lang="en-US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“There is sufficient 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statistical</a:t>
                      </a:r>
                      <a:r>
                        <a:rPr lang="en-US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evidence that the true population mean is different than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dirty="0" err="1" smtClean="0"/>
                        <a:t>u</a:t>
                      </a:r>
                      <a:r>
                        <a:rPr lang="en-US" sz="1400" baseline="-25000" dirty="0" err="1" smtClean="0"/>
                        <a:t>o</a:t>
                      </a:r>
                      <a:r>
                        <a:rPr lang="en-US" sz="1400" baseline="-25000" dirty="0" smtClean="0"/>
                        <a:t> </a:t>
                      </a:r>
                      <a:r>
                        <a:rPr lang="en-US" sz="1400" i="1" dirty="0" smtClean="0"/>
                        <a:t>(the given value).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</a:t>
                      </a:r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[or less than…  or greater than...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]"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</a:t>
                      </a:r>
                      <a:r>
                        <a:rPr lang="en-US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"There is sufficient statistical</a:t>
                      </a:r>
                      <a:r>
                        <a:rPr lang="en-US" sz="14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evidence that</a:t>
                      </a:r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true population mean is NOT equal</a:t>
                      </a:r>
                      <a:r>
                        <a:rPr lang="en-US" sz="140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en-US" sz="1400" i="1" dirty="0" err="1" smtClean="0"/>
                        <a:t>u</a:t>
                      </a:r>
                      <a:r>
                        <a:rPr lang="en-US" sz="1400" i="1" baseline="-25000" dirty="0" err="1" smtClean="0"/>
                        <a:t>o</a:t>
                      </a:r>
                      <a:r>
                        <a:rPr lang="en-US" sz="1400" i="1" baseline="-25000" dirty="0" smtClean="0"/>
                        <a:t> </a:t>
                      </a:r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[or less than…  or greater than...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]"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54200" y="685800"/>
            <a:ext cx="678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The Starting </a:t>
            </a:r>
            <a:r>
              <a:rPr lang="en-US" sz="1600" b="1" i="1" dirty="0" smtClean="0"/>
              <a:t>Assumption</a:t>
            </a:r>
            <a:r>
              <a:rPr lang="en-US" sz="1600" b="1" dirty="0" smtClean="0"/>
              <a:t> about the Population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Ho  : u = </a:t>
            </a:r>
            <a:r>
              <a:rPr lang="en-US" sz="1600" dirty="0" err="1" smtClean="0"/>
              <a:t>u</a:t>
            </a:r>
            <a:r>
              <a:rPr lang="en-US" sz="1600" baseline="-25000" dirty="0" err="1" smtClean="0"/>
              <a:t>o</a:t>
            </a:r>
            <a:r>
              <a:rPr lang="en-US" sz="1600" baseline="-25000" dirty="0" smtClean="0"/>
              <a:t> </a:t>
            </a:r>
            <a:r>
              <a:rPr lang="en-US" sz="1600" i="1" dirty="0" smtClean="0"/>
              <a:t>(a given value)</a:t>
            </a:r>
            <a:endParaRPr lang="en-US" sz="1600" i="1" dirty="0"/>
          </a:p>
        </p:txBody>
      </p:sp>
      <p:sp>
        <p:nvSpPr>
          <p:cNvPr id="6" name="Rectangle 5"/>
          <p:cNvSpPr/>
          <p:nvPr/>
        </p:nvSpPr>
        <p:spPr>
          <a:xfrm>
            <a:off x="584200" y="2438400"/>
            <a:ext cx="127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Do NOT Reject</a:t>
            </a:r>
          </a:p>
          <a:p>
            <a:r>
              <a:rPr lang="en-US" sz="1400" dirty="0"/>
              <a:t>Ho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4953000"/>
            <a:ext cx="11614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Reject</a:t>
            </a:r>
          </a:p>
          <a:p>
            <a:r>
              <a:rPr lang="en-US" sz="1400" dirty="0" smtClean="0"/>
              <a:t>Ho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-23091" y="3276600"/>
            <a:ext cx="228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Our </a:t>
            </a:r>
            <a:r>
              <a:rPr lang="en-US" sz="1600" b="1" dirty="0" smtClean="0"/>
              <a:t>Conclusion from</a:t>
            </a:r>
          </a:p>
          <a:p>
            <a:r>
              <a:rPr lang="en-US" sz="1600" b="1" dirty="0" smtClean="0"/>
              <a:t>the </a:t>
            </a:r>
            <a:r>
              <a:rPr lang="en-US" sz="1600" b="1" dirty="0"/>
              <a:t>Sample Data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2514600" y="1116686"/>
            <a:ext cx="1593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Ho is </a:t>
            </a:r>
            <a:r>
              <a:rPr lang="en-US" sz="1400" dirty="0" smtClean="0"/>
              <a:t>actually TRUE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6324600" y="1116685"/>
            <a:ext cx="1828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Ho is </a:t>
            </a:r>
            <a:r>
              <a:rPr lang="en-US" sz="1400" dirty="0" smtClean="0"/>
              <a:t>actually FALSE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4713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27" y="76200"/>
            <a:ext cx="8229600" cy="6397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Difference of Two Population Means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774144"/>
              </p:ext>
            </p:extLst>
          </p:nvPr>
        </p:nvGraphicFramePr>
        <p:xfrm>
          <a:off x="1854200" y="1409034"/>
          <a:ext cx="7162800" cy="5516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81400"/>
                <a:gridCol w="3581400"/>
              </a:tblGrid>
              <a:tr h="2188509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 Conclusion :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ctr"/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"I do not reject the null  hypothesis because...p-value ≥ alpha"</a:t>
                      </a:r>
                    </a:p>
                    <a:p>
                      <a:pPr rtl="0" fontAlgn="ctr"/>
                      <a:endParaRPr lang="en-US" sz="14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"There is NOT sufficient statistical evidence to reject Ho therefore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true population 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means </a:t>
                      </a:r>
                      <a:r>
                        <a:rPr lang="en-US" sz="1400" b="0" i="0" kern="12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statistically the same.</a:t>
                      </a:r>
                      <a:r>
                        <a:rPr lang="en-US" sz="1400" b="0" i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en-US" sz="14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ctr"/>
                      <a:r>
                        <a:rPr lang="en-US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</a:t>
                      </a:r>
                      <a:r>
                        <a:rPr lang="en-US" sz="1400" b="0" i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"There is NOT sufficient statistical evidence to reject Ho. I conclude that there is NO difference between the true population means.” 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[watch out for double-negatives!]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Type II 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Error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2612091">
                <a:tc>
                  <a:txBody>
                    <a:bodyPr/>
                    <a:lstStyle/>
                    <a:p>
                      <a:pPr algn="ctr"/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Type I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Error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 Conclusion :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ctr"/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"I reject the null hypothesis because....p-value &lt; alpha"</a:t>
                      </a:r>
                    </a:p>
                    <a:p>
                      <a:pPr rtl="0" fontAlgn="ctr"/>
                      <a:endParaRPr lang="en-US" sz="14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ctr"/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"There is sufficient </a:t>
                      </a:r>
                      <a:r>
                        <a:rPr lang="en-US" sz="14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statistical</a:t>
                      </a:r>
                      <a:r>
                        <a:rPr lang="en-US" sz="1400" b="0" i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evidence to conclude that there is a difference in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population means.”</a:t>
                      </a:r>
                    </a:p>
                    <a:p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[or less than…  or greater than...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</a:p>
                    <a:p>
                      <a:pPr rtl="0" font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 </a:t>
                      </a:r>
                      <a:r>
                        <a:rPr lang="en-US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"There is sufficient </a:t>
                      </a:r>
                      <a:r>
                        <a:rPr lang="en-US" sz="1400" b="0" i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statistical</a:t>
                      </a:r>
                      <a:r>
                        <a:rPr lang="en-US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evidence to conclude that</a:t>
                      </a:r>
                      <a:r>
                        <a:rPr lang="en-US" sz="14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population means are</a:t>
                      </a:r>
                      <a:r>
                        <a:rPr lang="en-US" sz="140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lang="en-US" sz="140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same</a:t>
                      </a:r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.”</a:t>
                      </a:r>
                    </a:p>
                    <a:p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[or less than…  or greater than...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54200" y="685799"/>
            <a:ext cx="678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The Starting </a:t>
            </a:r>
            <a:r>
              <a:rPr lang="en-US" sz="1600" b="1" i="1" dirty="0" smtClean="0"/>
              <a:t>Assumption</a:t>
            </a:r>
            <a:r>
              <a:rPr lang="en-US" sz="1600" b="1" dirty="0" smtClean="0"/>
              <a:t> about the Populations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Ho  : u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 = u</a:t>
            </a:r>
            <a:r>
              <a:rPr lang="en-US" sz="1600" baseline="-25000" dirty="0"/>
              <a:t>2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584200" y="2438400"/>
            <a:ext cx="127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Do NOT Reject</a:t>
            </a:r>
          </a:p>
          <a:p>
            <a:r>
              <a:rPr lang="en-US" sz="1400" dirty="0"/>
              <a:t>Ho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4953000"/>
            <a:ext cx="11614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Reject</a:t>
            </a:r>
          </a:p>
          <a:p>
            <a:r>
              <a:rPr lang="en-US" sz="1400" dirty="0" smtClean="0"/>
              <a:t>Ho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-23091" y="3276600"/>
            <a:ext cx="228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Our </a:t>
            </a:r>
            <a:r>
              <a:rPr lang="en-US" sz="1600" b="1" dirty="0" smtClean="0"/>
              <a:t>Conclusion from</a:t>
            </a:r>
          </a:p>
          <a:p>
            <a:r>
              <a:rPr lang="en-US" sz="1600" b="1" dirty="0" smtClean="0"/>
              <a:t>the </a:t>
            </a:r>
            <a:r>
              <a:rPr lang="en-US" sz="1600" b="1" dirty="0"/>
              <a:t>Sample Data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2514600" y="1101257"/>
            <a:ext cx="1593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Ho is </a:t>
            </a:r>
            <a:r>
              <a:rPr lang="en-US" sz="1400" dirty="0" smtClean="0"/>
              <a:t>actually TRUE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6324600" y="1101258"/>
            <a:ext cx="1828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Ho is </a:t>
            </a:r>
            <a:r>
              <a:rPr lang="en-US" sz="1400" dirty="0" smtClean="0"/>
              <a:t>actually FALSE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3321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356</Words>
  <Application>Microsoft Office PowerPoint</Application>
  <PresentationFormat>On-screen Show (4:3)</PresentationFormat>
  <Paragraphs>64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Sample Mean Compared to a Given Population Mean</vt:lpstr>
      <vt:lpstr>Difference of Two Population Means</vt:lpstr>
    </vt:vector>
  </TitlesOfParts>
  <Company>ECUSD7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ECUSD7</dc:creator>
  <cp:lastModifiedBy>ECUSD7</cp:lastModifiedBy>
  <cp:revision>16</cp:revision>
  <dcterms:created xsi:type="dcterms:W3CDTF">2017-03-24T14:58:09Z</dcterms:created>
  <dcterms:modified xsi:type="dcterms:W3CDTF">2017-03-24T17:50:27Z</dcterms:modified>
</cp:coreProperties>
</file>